
<file path=[Content_Types].xml><?xml version="1.0" encoding="utf-8"?>
<Types xmlns="http://schemas.openxmlformats.org/package/2006/content-types">
  <Default ContentType="image/jpeg" Extension="jpg"/>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9D4335C0-7DBD-43B6-BCF1-CE98B0D0A809}">
  <a:tblStyle styleId="{9D4335C0-7DBD-43B6-BCF1-CE98B0D0A809}"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36fe042842_1_24: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36fe042842_1_24: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3afcfa4d3f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g33afcfa4d3f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3afb8f0fdc_0_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3afb8f0fdc_0_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 Id="rId3" Type="http://schemas.openxmlformats.org/officeDocument/2006/relationships/hyperlink" Target="https://www.youtube.com/watch?v=AK3JW7hmrpU" TargetMode="External"/><Relationship Id="rId4" Type="http://schemas.openxmlformats.org/officeDocument/2006/relationships/hyperlink" Target="http://www.youtube.com/watch?v=AK3JW7hmrpU" TargetMode="External"/><Relationship Id="rId5" Type="http://schemas.openxmlformats.org/officeDocument/2006/relationships/image" Target="../media/image1.jp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{9D4335C0-7DBD-43B6-BCF1-CE98B0D0A809}</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2" name="Google Shape;6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25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3" name="Google Shape;63;p14"/>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graphicFrame>
        <p:nvGraphicFramePr>
          <p:cNvPr id="68" name="Google Shape;68;p15"/>
          <p:cNvGraphicFramePr/>
          <p:nvPr/>
        </p:nvGraphicFramePr>
        <p:xfrm>
          <a:off x="0" y="0"/>
          <a:ext cx="3000000" cy="3000000"/>
        </p:xfrm>
        <a:graphic>
          <a:graphicData uri="http://schemas.openxmlformats.org/drawingml/2006/table">
            <a:tbl>
              <a:tblPr bandRow="1" firstRow="1">
                <a:noFill/>
                <a:tableStyleId>{9D4335C0-7DBD-43B6-BCF1-CE98B0D0A809}</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a people’s right to make their own choices in regards to governance and statehood</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Clr>
                          <a:schemeClr val="dk1"/>
                        </a:buClr>
                        <a:buFont typeface="Arial"/>
                        <a:buNone/>
                      </a:pPr>
                      <a:r>
                        <a:rPr lang="en" sz="1700">
                          <a:latin typeface="Inter"/>
                          <a:ea typeface="Inter"/>
                          <a:cs typeface="Inter"/>
                          <a:sym typeface="Inter"/>
                        </a:rPr>
                        <a:t>“... the enjoyment of the right of self-determination… is the prerequisite for the enjoyment of all other human rights.” </a:t>
                      </a:r>
                      <a:endParaRPr sz="1700">
                        <a:latin typeface="Inter"/>
                        <a:ea typeface="Inter"/>
                        <a:cs typeface="Inter"/>
                        <a:sym typeface="Inter"/>
                      </a:endParaRPr>
                    </a:p>
                    <a:p>
                      <a:pPr indent="-336550" lvl="0" marL="457200" rtl="0" algn="l">
                        <a:spcBef>
                          <a:spcPts val="0"/>
                        </a:spcBef>
                        <a:spcAft>
                          <a:spcPts val="0"/>
                        </a:spcAft>
                        <a:buClr>
                          <a:schemeClr val="dk1"/>
                        </a:buClr>
                        <a:buSzPts val="1700"/>
                        <a:buFont typeface="Inter"/>
                        <a:buChar char="-"/>
                      </a:pPr>
                      <a:r>
                        <a:rPr lang="en" sz="1700">
                          <a:latin typeface="Inter"/>
                          <a:ea typeface="Inter"/>
                          <a:cs typeface="Inter"/>
                          <a:sym typeface="Inter"/>
                        </a:rPr>
                        <a:t>Jӧrg Fisch, </a:t>
                      </a:r>
                      <a:r>
                        <a:rPr i="1" lang="en" sz="1700">
                          <a:latin typeface="Inter"/>
                          <a:ea typeface="Inter"/>
                          <a:cs typeface="Inter"/>
                          <a:sym typeface="Inter"/>
                        </a:rPr>
                        <a:t>The Right of Self-Determination of Peoples: The Domestication of an Illusion</a:t>
                      </a:r>
                      <a:r>
                        <a:rPr lang="en" sz="1700">
                          <a:latin typeface="Inter"/>
                          <a:ea typeface="Inter"/>
                          <a:cs typeface="Inter"/>
                          <a:sym typeface="Inter"/>
                        </a:rPr>
                        <a:t>, 2015.</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9" name="Google Shape;69;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2500">
                <a:solidFill>
                  <a:schemeClr val="dk1"/>
                </a:solidFill>
                <a:latin typeface="Plus Jakarta Sans"/>
                <a:ea typeface="Plus Jakarta Sans"/>
                <a:cs typeface="Plus Jakarta Sans"/>
                <a:sym typeface="Plus Jakarta Sans"/>
              </a:rPr>
              <a:t>Self-Determination</a:t>
            </a:r>
            <a:endParaRPr b="1" sz="25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0" name="Google Shape;70;p15"/>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txBox="1"/>
          <p:nvPr/>
        </p:nvSpPr>
        <p:spPr>
          <a:xfrm>
            <a:off x="92100" y="52950"/>
            <a:ext cx="4478700" cy="3428400"/>
          </a:xfrm>
          <a:prstGeom prst="rect">
            <a:avLst/>
          </a:prstGeom>
          <a:noFill/>
          <a:ln>
            <a:noFill/>
          </a:ln>
        </p:spPr>
        <p:txBody>
          <a:bodyPr anchorCtr="0" anchor="t" bIns="34275" lIns="68575" spcFirstLastPara="1" rIns="68575" wrap="square" tIns="34275">
            <a:noAutofit/>
          </a:bodyPr>
          <a:lstStyle/>
          <a:p>
            <a:pPr indent="0" lvl="0" marL="0" rtl="0" algn="l">
              <a:lnSpc>
                <a:spcPct val="90000"/>
              </a:lnSpc>
              <a:spcBef>
                <a:spcPts val="800"/>
              </a:spcBef>
              <a:spcAft>
                <a:spcPts val="0"/>
              </a:spcAft>
              <a:buClr>
                <a:schemeClr val="dk1"/>
              </a:buClr>
              <a:buSzPts val="1100"/>
              <a:buFont typeface="Arial"/>
              <a:buNone/>
            </a:pPr>
            <a:r>
              <a:rPr b="1" lang="en" sz="1300">
                <a:solidFill>
                  <a:schemeClr val="dk1"/>
                </a:solidFill>
                <a:latin typeface="Inter"/>
                <a:ea typeface="Inter"/>
                <a:cs typeface="Inter"/>
                <a:sym typeface="Inter"/>
              </a:rPr>
              <a:t>VIDEO REFLECTION:</a:t>
            </a:r>
            <a:endParaRPr b="1" sz="1300">
              <a:solidFill>
                <a:schemeClr val="dk1"/>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rPr lang="en" sz="1300">
                <a:solidFill>
                  <a:schemeClr val="dk1"/>
                </a:solidFill>
                <a:latin typeface="Inter"/>
                <a:ea typeface="Inter"/>
                <a:cs typeface="Inter"/>
                <a:sym typeface="Inter"/>
              </a:rPr>
              <a:t>In 3-5 sentences, answer the following prompt.</a:t>
            </a:r>
            <a:endParaRPr b="1" sz="1300">
              <a:solidFill>
                <a:schemeClr val="dk1"/>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t/>
            </a:r>
            <a:endParaRPr sz="1300">
              <a:solidFill>
                <a:schemeClr val="dk1"/>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rPr lang="en" sz="1300">
                <a:solidFill>
                  <a:schemeClr val="dk1"/>
                </a:solidFill>
                <a:latin typeface="Inter"/>
                <a:ea typeface="Inter"/>
                <a:cs typeface="Inter"/>
                <a:sym typeface="Inter"/>
              </a:rPr>
              <a:t>In what ways did African women resist not just colonial power, but also gender expectations?</a:t>
            </a:r>
            <a:endParaRPr sz="1300">
              <a:solidFill>
                <a:schemeClr val="dk1"/>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t/>
            </a:r>
            <a:endParaRPr b="1" sz="1300">
              <a:solidFill>
                <a:srgbClr val="E95C3D"/>
              </a:solidFill>
              <a:latin typeface="Inter"/>
              <a:ea typeface="Inter"/>
              <a:cs typeface="Inter"/>
              <a:sym typeface="Inter"/>
            </a:endParaRPr>
          </a:p>
          <a:p>
            <a:pPr indent="0" lvl="0" marL="0" rtl="0" algn="l">
              <a:lnSpc>
                <a:spcPct val="90000"/>
              </a:lnSpc>
              <a:spcBef>
                <a:spcPts val="800"/>
              </a:spcBef>
              <a:spcAft>
                <a:spcPts val="0"/>
              </a:spcAft>
              <a:buNone/>
            </a:pPr>
            <a:r>
              <a:t/>
            </a:r>
            <a:endParaRPr b="1" sz="1300">
              <a:solidFill>
                <a:srgbClr val="E95C3D"/>
              </a:solidFill>
              <a:latin typeface="Inter"/>
              <a:ea typeface="Inter"/>
              <a:cs typeface="Inter"/>
              <a:sym typeface="Inter"/>
            </a:endParaRPr>
          </a:p>
        </p:txBody>
      </p:sp>
      <p:sp>
        <p:nvSpPr>
          <p:cNvPr id="76" name="Google Shape;76;p16"/>
          <p:cNvSpPr txBox="1"/>
          <p:nvPr/>
        </p:nvSpPr>
        <p:spPr>
          <a:xfrm>
            <a:off x="5262400" y="3943650"/>
            <a:ext cx="3608700" cy="517200"/>
          </a:xfrm>
          <a:prstGeom prst="rect">
            <a:avLst/>
          </a:prstGeom>
          <a:noFill/>
          <a:ln>
            <a:noFill/>
          </a:ln>
        </p:spPr>
        <p:txBody>
          <a:bodyPr anchorCtr="0" anchor="t" bIns="91425" lIns="91425" spcFirstLastPara="1" rIns="91425" wrap="square" tIns="91425">
            <a:spAutoFit/>
          </a:bodyPr>
          <a:lstStyle/>
          <a:p>
            <a:pPr indent="0" lvl="0" marL="0" rtl="0" algn="l">
              <a:lnSpc>
                <a:spcPct val="90000"/>
              </a:lnSpc>
              <a:spcBef>
                <a:spcPts val="800"/>
              </a:spcBef>
              <a:spcAft>
                <a:spcPts val="0"/>
              </a:spcAft>
              <a:buClr>
                <a:schemeClr val="dk1"/>
              </a:buClr>
              <a:buSzPts val="1100"/>
              <a:buFont typeface="Arial"/>
              <a:buNone/>
            </a:pPr>
            <a:r>
              <a:rPr b="1" lang="en" sz="1200" u="sng">
                <a:solidFill>
                  <a:schemeClr val="hlink"/>
                </a:solidFill>
                <a:latin typeface="Inter"/>
                <a:ea typeface="Inter"/>
                <a:cs typeface="Inter"/>
                <a:sym typeface="Inter"/>
                <a:hlinkClick r:id="rId3"/>
              </a:rPr>
              <a:t>PLAY VIDEO</a:t>
            </a:r>
            <a:r>
              <a:rPr lang="en" sz="1200">
                <a:latin typeface="Inter"/>
                <a:ea typeface="Inter"/>
                <a:cs typeface="Inter"/>
                <a:sym typeface="Inter"/>
              </a:rPr>
              <a:t>: Why were Nigerian women rioting in 1929?</a:t>
            </a:r>
            <a:endParaRPr sz="1200">
              <a:latin typeface="Inter"/>
              <a:ea typeface="Inter"/>
              <a:cs typeface="Inter"/>
              <a:sym typeface="Inter"/>
            </a:endParaRPr>
          </a:p>
        </p:txBody>
      </p:sp>
      <p:sp>
        <p:nvSpPr>
          <p:cNvPr id="77" name="Google Shape;77;p16"/>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pic>
        <p:nvPicPr>
          <p:cNvPr descr="How much do you know about the role of women in Nigeria's history? In 1929, thousands of Nigerian women were involved in protests that saw colonial shops and banks attacked and courts burnt down. This is the story of the remarkable achievements of the Aba Women's Riot, also known as the Women's War.&#10;&#10;BBC What’s New and BBC Actu Jeunes are the BBC’s first bilingual programmes for teenagers, brought to you by the BBC World Service to discuss important issues for young people across Africa.&#10; &#10;BBC Actu Jeunes et BBC What’s New, l’actualité qui parle aux jeunes en Afrique, en français et en anglais. Des émissions du Service Mondial de la BBC. Abonnez-vous ici! &#10;&#10;Subscribe to #BBCWhatsNew and #BBCActuJeunes here:&#10;&#10;https://www.youtube.com/c/BBCWhatsNew/?sub_confirmation=1" id="78" name="Google Shape;78;p16" title="Why were Nigerian women rioting in 1929? - BBC What's New">
            <a:hlinkClick r:id="rId4"/>
          </p:cNvPr>
          <p:cNvPicPr preferRelativeResize="0"/>
          <p:nvPr/>
        </p:nvPicPr>
        <p:blipFill>
          <a:blip r:embed="rId5">
            <a:alphaModFix/>
          </a:blip>
          <a:stretch>
            <a:fillRect/>
          </a:stretch>
        </p:blipFill>
        <p:spPr>
          <a:xfrm>
            <a:off x="4810538" y="1149550"/>
            <a:ext cx="4145412" cy="2331800"/>
          </a:xfrm>
          <a:prstGeom prst="rect">
            <a:avLst/>
          </a:prstGeom>
          <a:noFill/>
          <a:ln>
            <a:noFill/>
          </a:ln>
        </p:spPr>
      </p:pic>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8"/>
                                        </p:tgtEl>
                                        <p:attrNameLst>
                                          <p:attrName>style.visibility</p:attrName>
                                        </p:attrNameLst>
                                      </p:cBhvr>
                                      <p:to>
                                        <p:strVal val="visible"/>
                                      </p:to>
                                    </p:set>
                                    <p:animEffect filter="fade" transition="in">
                                      <p:cBhvr>
                                        <p:cTn dur="1000"/>
                                        <p:tgtEl>
                                          <p:spTgt spid="78"/>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